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98" r:id="rId5"/>
    <p:sldId id="293" r:id="rId6"/>
    <p:sldId id="294" r:id="rId7"/>
    <p:sldId id="286" r:id="rId8"/>
    <p:sldId id="285" r:id="rId9"/>
    <p:sldId id="284" r:id="rId10"/>
    <p:sldId id="297" r:id="rId11"/>
    <p:sldId id="291" r:id="rId12"/>
    <p:sldId id="276" r:id="rId13"/>
    <p:sldId id="296" r:id="rId14"/>
    <p:sldId id="262" r:id="rId15"/>
    <p:sldId id="29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31"/>
  </p:normalViewPr>
  <p:slideViewPr>
    <p:cSldViewPr snapToGrid="0" snapToObjects="1">
      <p:cViewPr varScale="1">
        <p:scale>
          <a:sx n="75" d="100"/>
          <a:sy n="75" d="100"/>
        </p:scale>
        <p:origin x="160" y="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9"/>
      <c:rAngAx val="1"/>
    </c:view3D>
    <c:floor>
      <c:thickness val="0"/>
      <c:spPr>
        <a:solidFill>
          <a:srgbClr val="CCCCCC"/>
        </a:solidFill>
        <a:ln>
          <a:solidFill>
            <a:srgbClr val="B3B3B3"/>
          </a:solidFill>
        </a:ln>
      </c:spPr>
    </c:floor>
    <c:sideWall>
      <c:thickness val="0"/>
      <c:spPr>
        <a:noFill/>
        <a:ln>
          <a:solidFill>
            <a:srgbClr val="B3B3B3"/>
          </a:solidFill>
          <a:prstDash val="solid"/>
        </a:ln>
      </c:spPr>
    </c:sideWall>
    <c:backWall>
      <c:thickness val="0"/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0.1272281993008208"/>
          <c:y val="9.425773425328289E-2"/>
          <c:w val="0.79208106586601623"/>
          <c:h val="0.84553750278210549"/>
        </c:manualLayout>
      </c:layout>
      <c:pie3DChart>
        <c:varyColors val="1"/>
        <c:ser>
          <c:idx val="0"/>
          <c:order val="0"/>
          <c:tx>
            <c:v>Spalte 1</c:v>
          </c:tx>
          <c:explosion val="50"/>
          <c:dPt>
            <c:idx val="0"/>
            <c:bubble3D val="0"/>
            <c:explosion val="14"/>
            <c:spPr>
              <a:solidFill>
                <a:srgbClr val="004586"/>
              </a:solidFill>
            </c:spPr>
            <c:extLst>
              <c:ext xmlns:c16="http://schemas.microsoft.com/office/drawing/2014/chart" uri="{C3380CC4-5D6E-409C-BE32-E72D297353CC}">
                <c16:uniqueId val="{00000001-8EC4-FA4D-91A4-82A3E9D8091C}"/>
              </c:ext>
            </c:extLst>
          </c:dPt>
          <c:dPt>
            <c:idx val="1"/>
            <c:bubble3D val="0"/>
            <c:explosion val="15"/>
            <c:spPr>
              <a:solidFill>
                <a:srgbClr val="FF420E"/>
              </a:solidFill>
            </c:spPr>
            <c:extLst>
              <c:ext xmlns:c16="http://schemas.microsoft.com/office/drawing/2014/chart" uri="{C3380CC4-5D6E-409C-BE32-E72D297353CC}">
                <c16:uniqueId val="{00000003-8EC4-FA4D-91A4-82A3E9D8091C}"/>
              </c:ext>
            </c:extLst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C4-FA4D-91A4-82A3E9D8091C}"/>
                </c:ext>
              </c:extLst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C4-FA4D-91A4-82A3E9D80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Punkte Q1 und Q2</c:v>
              </c:pt>
              <c:pt idx="1">
                <c:v>Abiturprüfung</c:v>
              </c:pt>
            </c:strLit>
          </c:cat>
          <c:val>
            <c:numLit>
              <c:formatCode>General</c:formatCode>
              <c:ptCount val="2"/>
              <c:pt idx="0">
                <c:v>600</c:v>
              </c:pt>
              <c:pt idx="1">
                <c:v>300</c:v>
              </c:pt>
            </c:numLit>
          </c:val>
          <c:extLst>
            <c:ext xmlns:c16="http://schemas.microsoft.com/office/drawing/2014/chart" uri="{C3380CC4-5D6E-409C-BE32-E72D297353CC}">
              <c16:uniqueId val="{00000004-8EC4-FA4D-91A4-82A3E9D80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832739100519172E-2"/>
          <c:y val="0.77097707545070115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 b="1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August 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8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57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3279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48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0524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63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8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4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613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8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1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50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24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es-nord.de/iserv/fs/file/local/Groups/Dateibereich%20Stufenleitung-S2/Abitur%202023_STUR_FISH/Abitur%20leicht%20gemacht.m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dardsicherung.nrw.d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86685" y="1989581"/>
            <a:ext cx="4336034" cy="655658"/>
          </a:xfrm>
        </p:spPr>
        <p:txBody>
          <a:bodyPr>
            <a:normAutofit fontScale="90000"/>
          </a:bodyPr>
          <a:lstStyle/>
          <a:p>
            <a:r>
              <a:rPr lang="de-DE" sz="3000" b="1" dirty="0">
                <a:solidFill>
                  <a:schemeClr val="tx1"/>
                </a:solidFill>
              </a:rPr>
              <a:t>Die Qualifikationsphase</a:t>
            </a:r>
            <a:br>
              <a:rPr lang="de-DE" sz="3000" b="1" dirty="0">
                <a:solidFill>
                  <a:schemeClr val="tx1"/>
                </a:solidFill>
              </a:rPr>
            </a:br>
            <a:r>
              <a:rPr lang="de-DE" sz="3000" b="1" dirty="0">
                <a:solidFill>
                  <a:schemeClr val="tx1"/>
                </a:solidFill>
              </a:rPr>
              <a:t>Q1 und Q2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2748627"/>
            <a:ext cx="1836674" cy="1096897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r>
              <a:rPr lang="de-DE" dirty="0"/>
              <a:t>	</a:t>
            </a:r>
          </a:p>
          <a:p>
            <a:endParaRPr lang="de-DE" dirty="0"/>
          </a:p>
          <a:p>
            <a:r>
              <a:rPr lang="de-DE" dirty="0"/>
              <a:t>		</a:t>
            </a:r>
            <a:r>
              <a:rPr lang="de-DE" sz="6000" b="1" dirty="0">
                <a:solidFill>
                  <a:schemeClr val="tx1"/>
                </a:solidFill>
              </a:rPr>
              <a:t>07.08.2023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 descr="Gesamtschule Wuppertal Katernberg | Schule im Aufbau | Wuppertal">
            <a:extLst>
              <a:ext uri="{FF2B5EF4-FFF2-40B4-BE49-F238E27FC236}">
                <a16:creationId xmlns:a16="http://schemas.microsoft.com/office/drawing/2014/main" id="{A5DF0FE9-1FAF-3F4C-B54B-6457E0228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14" y="0"/>
            <a:ext cx="3810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 1">
            <a:extLst>
              <a:ext uri="{FF2B5EF4-FFF2-40B4-BE49-F238E27FC236}">
                <a16:creationId xmlns:a16="http://schemas.microsoft.com/office/drawing/2014/main" id="{DBE2008F-1CD7-E241-9BDF-9A524FA8E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3" y="3652179"/>
            <a:ext cx="3449525" cy="232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15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>
            <a:extLst>
              <a:ext uri="{FF2B5EF4-FFF2-40B4-BE49-F238E27FC236}">
                <a16:creationId xmlns:a16="http://schemas.microsoft.com/office/drawing/2014/main" id="{35A6EC31-4C89-7041-9093-19951012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63" y="613136"/>
            <a:ext cx="4836223" cy="117945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0000"/>
                </a:solidFill>
              </a:rPr>
              <a:t>Der Weg zum Abitur: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Ein </a:t>
            </a:r>
            <a:r>
              <a:rPr lang="de-DE" dirty="0" err="1">
                <a:solidFill>
                  <a:srgbClr val="000000"/>
                </a:solidFill>
              </a:rPr>
              <a:t>Erklärvideo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08A1F7-5775-7A49-8F66-F233A7C59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https://ges-nord.de/iserv/fs/file/local/Groups/Dateibereich%20Stufenleitung-S2/Abitur%202023_STUR_FISH/Abitur%20leicht%20gemacht.mov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01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age9image34346896">
            <a:extLst>
              <a:ext uri="{FF2B5EF4-FFF2-40B4-BE49-F238E27FC236}">
                <a16:creationId xmlns:a16="http://schemas.microsoft.com/office/drawing/2014/main" id="{19F0623D-D889-4446-8DB0-A49A29A4C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123">
            <a:off x="6465350" y="3960252"/>
            <a:ext cx="1525860" cy="11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084" y="348987"/>
            <a:ext cx="7024744" cy="93529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0000"/>
                </a:solidFill>
              </a:rPr>
              <a:t>Wichtigste Änderungen in der 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Q-Phase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99" y="1722439"/>
            <a:ext cx="6347714" cy="4080832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LK-Fächer sind nicht mehr </a:t>
            </a:r>
            <a:r>
              <a:rPr lang="de-DE" dirty="0" err="1"/>
              <a:t>umwählbar</a:t>
            </a:r>
            <a:r>
              <a:rPr lang="de-DE" dirty="0"/>
              <a:t>!</a:t>
            </a:r>
          </a:p>
          <a:p>
            <a:r>
              <a:rPr lang="de-DE" dirty="0"/>
              <a:t>das 3. und 4. Abiturfach werden am Ende der Q1 </a:t>
            </a:r>
            <a:r>
              <a:rPr lang="de-DE" dirty="0">
                <a:solidFill>
                  <a:srgbClr val="FF0000"/>
                </a:solidFill>
              </a:rPr>
              <a:t>endgültig</a:t>
            </a:r>
            <a:r>
              <a:rPr lang="de-DE" dirty="0"/>
              <a:t> festgelegt</a:t>
            </a:r>
          </a:p>
          <a:p>
            <a:pPr lvl="1"/>
            <a:r>
              <a:rPr lang="de-DE" dirty="0"/>
              <a:t>Tausch zwischen den beiden Fächern ist bis dahin möglich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Die Länge der Klausuren erhöht sich in der Q1 in</a:t>
            </a:r>
          </a:p>
          <a:p>
            <a:pPr lvl="1"/>
            <a:r>
              <a:rPr lang="de-DE" dirty="0"/>
              <a:t>GK auf 135 Minuten</a:t>
            </a:r>
          </a:p>
          <a:p>
            <a:pPr lvl="1"/>
            <a:r>
              <a:rPr lang="de-DE" dirty="0"/>
              <a:t>LK auf 180 Minuten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eine Klausur wird im 2. Halbjahr durch eine Facharbeit ersetzt</a:t>
            </a:r>
          </a:p>
          <a:p>
            <a:pPr lvl="1"/>
            <a:r>
              <a:rPr lang="de-DE" dirty="0"/>
              <a:t>nähere Infos hierzu folgen in einer separaten Infoveranstaltung</a:t>
            </a:r>
          </a:p>
        </p:txBody>
      </p:sp>
    </p:spTree>
    <p:extLst>
      <p:ext uri="{BB962C8B-B14F-4D97-AF65-F5344CB8AC3E}">
        <p14:creationId xmlns:p14="http://schemas.microsoft.com/office/powerpoint/2010/main" val="350807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4image34312880">
            <a:extLst>
              <a:ext uri="{FF2B5EF4-FFF2-40B4-BE49-F238E27FC236}">
                <a16:creationId xmlns:a16="http://schemas.microsoft.com/office/drawing/2014/main" id="{509DEE9B-217B-544E-9DC1-0ECF352F1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86" y="216583"/>
            <a:ext cx="1438656" cy="14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9495" y="613136"/>
            <a:ext cx="7024744" cy="93529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Entschuldigungsverfahren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6DB52BB-C9D6-1F4C-A20E-473BCF15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95" y="1765426"/>
            <a:ext cx="6696406" cy="4156663"/>
          </a:xfrm>
        </p:spPr>
        <p:txBody>
          <a:bodyPr>
            <a:normAutofit/>
          </a:bodyPr>
          <a:lstStyle/>
          <a:p>
            <a:r>
              <a:rPr lang="de-DE" dirty="0"/>
              <a:t>Entschuldigungen werden grundsätzlich bei den </a:t>
            </a:r>
            <a:r>
              <a:rPr lang="de-DE" dirty="0">
                <a:solidFill>
                  <a:srgbClr val="FF0000"/>
                </a:solidFill>
              </a:rPr>
              <a:t>Fachlehrkräften</a:t>
            </a:r>
            <a:r>
              <a:rPr lang="de-DE" dirty="0"/>
              <a:t> eingereicht und nicht im Oberstufenbüro</a:t>
            </a:r>
          </a:p>
          <a:p>
            <a:r>
              <a:rPr lang="de-DE" dirty="0"/>
              <a:t>Entschuldigungen sind innerhalb von 7 Tagen nach Wiederaufnahme des Schulbesuches vorzulegen</a:t>
            </a:r>
          </a:p>
          <a:p>
            <a:r>
              <a:rPr lang="de-DE" dirty="0"/>
              <a:t>Langzeitatteste (insbes. für Sport) sind </a:t>
            </a:r>
            <a:r>
              <a:rPr lang="de-DE" dirty="0">
                <a:solidFill>
                  <a:srgbClr val="FF0000"/>
                </a:solidFill>
              </a:rPr>
              <a:t>unverzüglich</a:t>
            </a:r>
            <a:r>
              <a:rPr lang="de-DE" dirty="0"/>
              <a:t> mit Herrn Wulf zu besprechen. Ggf. müssen Ersatzleistungen vereinbart werden.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Entschuldigungen für Klausuren erfolgen bei den Fachlehrkräften </a:t>
            </a:r>
            <a:r>
              <a:rPr lang="de-DE" dirty="0">
                <a:solidFill>
                  <a:srgbClr val="FF0000"/>
                </a:solidFill>
              </a:rPr>
              <a:t>UND</a:t>
            </a:r>
            <a:r>
              <a:rPr lang="de-DE" dirty="0"/>
              <a:t> im Oberstufenbüro</a:t>
            </a:r>
          </a:p>
          <a:p>
            <a:pPr lvl="1"/>
            <a:r>
              <a:rPr lang="de-DE" dirty="0"/>
              <a:t>wer mehr als zwei Klausuren verpasst hat, erhält eine </a:t>
            </a:r>
            <a:r>
              <a:rPr lang="de-DE" dirty="0">
                <a:solidFill>
                  <a:srgbClr val="FF0000"/>
                </a:solidFill>
              </a:rPr>
              <a:t>Attestpflicht</a:t>
            </a:r>
            <a:r>
              <a:rPr lang="de-DE" dirty="0"/>
              <a:t> für das Fehlen in Klausuren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86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dy Mobiltelefon Telefon - Kostenlose Vektorgrafik auf Pixabay - Pixabay">
            <a:extLst>
              <a:ext uri="{FF2B5EF4-FFF2-40B4-BE49-F238E27FC236}">
                <a16:creationId xmlns:a16="http://schemas.microsoft.com/office/drawing/2014/main" id="{3BF12062-31DF-0941-B7DE-43B509526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53" y="4277753"/>
            <a:ext cx="1410077" cy="10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9495" y="613136"/>
            <a:ext cx="7024744" cy="93529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Verhalten – Feueralarm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6DB52BB-C9D6-1F4C-A20E-473BCF15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95" y="1388584"/>
            <a:ext cx="7167186" cy="4306046"/>
          </a:xfrm>
        </p:spPr>
        <p:txBody>
          <a:bodyPr>
            <a:normAutofit/>
          </a:bodyPr>
          <a:lstStyle/>
          <a:p>
            <a:r>
              <a:rPr lang="de-DE" dirty="0"/>
              <a:t>zentrale Sammelstelle: Siemensstraße/ Wendehammer</a:t>
            </a:r>
          </a:p>
          <a:p>
            <a:r>
              <a:rPr lang="de-DE" dirty="0"/>
              <a:t>Das Gebäude wird über das Treppenhaus verlassen, das am schnellsten zu erreichen ist (sofern dieses rauchfrei ist)</a:t>
            </a:r>
          </a:p>
          <a:p>
            <a:r>
              <a:rPr lang="de-DE" dirty="0"/>
              <a:t>während des Unterrichtes:</a:t>
            </a:r>
          </a:p>
          <a:p>
            <a:pPr lvl="1"/>
            <a:r>
              <a:rPr lang="de-DE" dirty="0"/>
              <a:t>der Sammelpunkt wird gemeinsam mit der Fachlehrkraft aufgesucht</a:t>
            </a:r>
          </a:p>
          <a:p>
            <a:r>
              <a:rPr lang="de-DE" dirty="0"/>
              <a:t>während Pausen oder Freistunden:</a:t>
            </a:r>
          </a:p>
          <a:p>
            <a:pPr lvl="1"/>
            <a:r>
              <a:rPr lang="de-DE" dirty="0"/>
              <a:t>selbstständiges Verlassen des Gebäudes und Aufsuchen der Sammelstelle</a:t>
            </a:r>
          </a:p>
          <a:p>
            <a:r>
              <a:rPr lang="de-DE" dirty="0"/>
              <a:t>keine Flucht möglich: </a:t>
            </a:r>
          </a:p>
          <a:p>
            <a:pPr lvl="1"/>
            <a:r>
              <a:rPr lang="de-DE" dirty="0"/>
              <a:t>Raum aufsuchen und Tür verschließen; </a:t>
            </a:r>
            <a:r>
              <a:rPr lang="de-DE" dirty="0" err="1"/>
              <a:t>Mitschüler_innen</a:t>
            </a:r>
            <a:r>
              <a:rPr lang="de-DE" dirty="0"/>
              <a:t>, Lehrkräfte, Feuerwehr informieren</a:t>
            </a:r>
          </a:p>
          <a:p>
            <a:pPr lvl="1"/>
            <a:r>
              <a:rPr lang="de-DE" dirty="0"/>
              <a:t>Laut Feuerwehr halten die Türen 20 Minuten Rauch und Feuer aus</a:t>
            </a:r>
          </a:p>
        </p:txBody>
      </p:sp>
      <p:pic>
        <p:nvPicPr>
          <p:cNvPr id="1026" name="Picture 2" descr="Feuerwehr Alarm Vektorgrafiken, Cliparts und Illustrationen Kaufen - 123RF">
            <a:extLst>
              <a:ext uri="{FF2B5EF4-FFF2-40B4-BE49-F238E27FC236}">
                <a16:creationId xmlns:a16="http://schemas.microsoft.com/office/drawing/2014/main" id="{B99E2AA8-F2B2-2048-9426-1EE1D083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435">
            <a:off x="5657570" y="185812"/>
            <a:ext cx="1281220" cy="12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6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ge13image34223936">
            <a:extLst>
              <a:ext uri="{FF2B5EF4-FFF2-40B4-BE49-F238E27FC236}">
                <a16:creationId xmlns:a16="http://schemas.microsoft.com/office/drawing/2014/main" id="{EAA60C82-8DCD-6244-BA51-8EB74F87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69" y="0"/>
            <a:ext cx="2341617" cy="16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page6image34217904">
            <a:extLst>
              <a:ext uri="{FF2B5EF4-FFF2-40B4-BE49-F238E27FC236}">
                <a16:creationId xmlns:a16="http://schemas.microsoft.com/office/drawing/2014/main" id="{7F401312-31FF-C040-B223-D403C4F05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69" y="4892030"/>
            <a:ext cx="1127051" cy="11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6265" y="1539134"/>
            <a:ext cx="6777317" cy="4381832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Möglichkeit, um Geld für die </a:t>
            </a:r>
            <a:r>
              <a:rPr lang="de-DE" dirty="0" err="1"/>
              <a:t>Abikasse</a:t>
            </a:r>
            <a:r>
              <a:rPr lang="de-DE" dirty="0"/>
              <a:t> zu verdienen:</a:t>
            </a:r>
          </a:p>
          <a:p>
            <a:pPr lvl="1"/>
            <a:r>
              <a:rPr lang="de-DE" dirty="0"/>
              <a:t>Organisation eines Cocktailstandes auf der Terrasse des D-Gebäudes</a:t>
            </a:r>
          </a:p>
          <a:p>
            <a:endParaRPr lang="de-DE" dirty="0"/>
          </a:p>
          <a:p>
            <a:r>
              <a:rPr lang="de-DE" dirty="0" err="1"/>
              <a:t>Abikasse</a:t>
            </a:r>
            <a:r>
              <a:rPr lang="de-DE" dirty="0"/>
              <a:t>: 15,00 € pro Halbjahr!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Stufenfahrt: Beginn der Planungen in Kürze (Frau Gerhard)</a:t>
            </a:r>
          </a:p>
          <a:p>
            <a:endParaRPr lang="de-DE" dirty="0"/>
          </a:p>
          <a:p>
            <a:r>
              <a:rPr lang="de-DE" dirty="0"/>
              <a:t>Klausurplan folgt schnellstmöglich</a:t>
            </a:r>
          </a:p>
        </p:txBody>
      </p:sp>
      <p:sp>
        <p:nvSpPr>
          <p:cNvPr id="4" name="Rechteck 3"/>
          <p:cNvSpPr/>
          <p:nvPr/>
        </p:nvSpPr>
        <p:spPr>
          <a:xfrm>
            <a:off x="595029" y="418342"/>
            <a:ext cx="2295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rgbClr val="000000"/>
                </a:solidFill>
              </a:rPr>
              <a:t>Ausblick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6632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028" y="2190983"/>
            <a:ext cx="6777317" cy="3757144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die frühzeitige Vorbereitung auf die Abiturprüfung ist absolut empfehlenswert</a:t>
            </a:r>
          </a:p>
          <a:p>
            <a:r>
              <a:rPr lang="de-DE" dirty="0"/>
              <a:t>auf der Seite des Landes NRW sind sämtliche Informationenrund um die Abiturprüfungen verfügbar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hlinkClick r:id="rId2"/>
              </a:rPr>
              <a:t>www.standardsicherung.nrw.de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alte </a:t>
            </a:r>
            <a:r>
              <a:rPr lang="de-DE" dirty="0" err="1"/>
              <a:t>Abiprüfungen</a:t>
            </a:r>
            <a:r>
              <a:rPr lang="de-DE" dirty="0"/>
              <a:t> stehen in allen Fächern zum Download bereit</a:t>
            </a:r>
          </a:p>
          <a:p>
            <a:pPr lvl="1"/>
            <a:r>
              <a:rPr lang="de-DE" dirty="0"/>
              <a:t>Login mit der </a:t>
            </a:r>
            <a:r>
              <a:rPr lang="de-DE" b="1" dirty="0"/>
              <a:t>Schulnummer 197397</a:t>
            </a:r>
            <a:r>
              <a:rPr lang="de-DE" dirty="0"/>
              <a:t> und dem </a:t>
            </a:r>
            <a:r>
              <a:rPr lang="de-DE" b="1" dirty="0"/>
              <a:t>PW rogirac3</a:t>
            </a:r>
          </a:p>
        </p:txBody>
      </p:sp>
      <p:sp>
        <p:nvSpPr>
          <p:cNvPr id="4" name="Rechteck 3"/>
          <p:cNvSpPr/>
          <p:nvPr/>
        </p:nvSpPr>
        <p:spPr>
          <a:xfrm>
            <a:off x="595028" y="418342"/>
            <a:ext cx="6575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rgbClr val="000000"/>
                </a:solidFill>
              </a:rPr>
              <a:t>Ausblick – frühzeitige Vorbereitung auf das Abitur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00736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11734" y="2764366"/>
            <a:ext cx="28883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Fragen?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5" name="Picture 1" descr="page15image34435056">
            <a:extLst>
              <a:ext uri="{FF2B5EF4-FFF2-40B4-BE49-F238E27FC236}">
                <a16:creationId xmlns:a16="http://schemas.microsoft.com/office/drawing/2014/main" id="{4AEF6F09-3148-EC4B-BC9E-24CFF410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37" y="1271587"/>
            <a:ext cx="421576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3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00"/>
                </a:solidFill>
              </a:rPr>
              <a:t>Tagesordnung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99" y="1800661"/>
            <a:ext cx="6347714" cy="3553217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Allgemeine </a:t>
            </a:r>
            <a:r>
              <a:rPr lang="de-DE" sz="2400" dirty="0" err="1">
                <a:solidFill>
                  <a:schemeClr val="tx1"/>
                </a:solidFill>
              </a:rPr>
              <a:t>Orga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Leistungsbewertung in der Q-Phase</a:t>
            </a:r>
          </a:p>
          <a:p>
            <a:r>
              <a:rPr lang="de-DE" sz="2400" dirty="0">
                <a:solidFill>
                  <a:schemeClr val="tx1"/>
                </a:solidFill>
              </a:rPr>
              <a:t>Zusammensetzung der Abiturnote</a:t>
            </a:r>
          </a:p>
          <a:p>
            <a:r>
              <a:rPr lang="de-DE" sz="2400" dirty="0">
                <a:solidFill>
                  <a:schemeClr val="tx1"/>
                </a:solidFill>
              </a:rPr>
              <a:t>Wichtige Informationen zu der Q-Phase</a:t>
            </a:r>
          </a:p>
          <a:p>
            <a:r>
              <a:rPr lang="de-DE" sz="2400" dirty="0">
                <a:solidFill>
                  <a:schemeClr val="tx1"/>
                </a:solidFill>
              </a:rPr>
              <a:t>Entschuldigungsverfahren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Verhalten bei Feueralarm</a:t>
            </a:r>
          </a:p>
          <a:p>
            <a:r>
              <a:rPr lang="de-DE" sz="2400" dirty="0">
                <a:solidFill>
                  <a:schemeClr val="tx1"/>
                </a:solidFill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15281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289110"/>
            <a:ext cx="4402016" cy="935299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Allgemeine </a:t>
            </a:r>
            <a:r>
              <a:rPr lang="de-DE" dirty="0" err="1">
                <a:solidFill>
                  <a:srgbClr val="000000"/>
                </a:solidFill>
              </a:rPr>
              <a:t>Orga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497" y="1224408"/>
            <a:ext cx="4000503" cy="4668391"/>
          </a:xfrm>
        </p:spPr>
        <p:txBody>
          <a:bodyPr>
            <a:normAutofit/>
          </a:bodyPr>
          <a:lstStyle/>
          <a:p>
            <a:r>
              <a:rPr lang="de-DE" dirty="0"/>
              <a:t>Stundenpläne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Ordnungsdienst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Infokasten</a:t>
            </a:r>
          </a:p>
          <a:p>
            <a:endParaRPr lang="de-DE" dirty="0"/>
          </a:p>
          <a:p>
            <a:r>
              <a:rPr lang="de-DE" dirty="0"/>
              <a:t>Stufenseite auf der Homepage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2DC2F3C-3847-454D-8B1A-05DD0DECEA22}"/>
              </a:ext>
            </a:extLst>
          </p:cNvPr>
          <p:cNvSpPr txBox="1">
            <a:spLocks/>
          </p:cNvSpPr>
          <p:nvPr/>
        </p:nvSpPr>
        <p:spPr>
          <a:xfrm>
            <a:off x="3165354" y="1224407"/>
            <a:ext cx="3387453" cy="1320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Abrufbar über </a:t>
            </a:r>
            <a:r>
              <a:rPr lang="de-DE" dirty="0" err="1"/>
              <a:t>WebUntis</a:t>
            </a:r>
            <a:endParaRPr lang="de-DE" dirty="0"/>
          </a:p>
          <a:p>
            <a:pPr lvl="1"/>
            <a:r>
              <a:rPr lang="de-DE" dirty="0"/>
              <a:t>Leistungskurse: 5 Stunden pro Woche</a:t>
            </a:r>
          </a:p>
          <a:p>
            <a:pPr lvl="1"/>
            <a:r>
              <a:rPr lang="de-DE" dirty="0"/>
              <a:t>Grundkurse: 3 Stunden pro Woche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DCF9B6-8D6A-D048-BB03-0EB1425FF5C2}"/>
              </a:ext>
            </a:extLst>
          </p:cNvPr>
          <p:cNvSpPr txBox="1">
            <a:spLocks/>
          </p:cNvSpPr>
          <p:nvPr/>
        </p:nvSpPr>
        <p:spPr>
          <a:xfrm>
            <a:off x="3165353" y="2768984"/>
            <a:ext cx="3387453" cy="71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2. Quartal</a:t>
            </a:r>
          </a:p>
          <a:p>
            <a:pPr lvl="1"/>
            <a:r>
              <a:rPr lang="de-DE" dirty="0"/>
              <a:t>4. Quartal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AA1C8F8-E7AB-E544-9FB9-55B812925871}"/>
              </a:ext>
            </a:extLst>
          </p:cNvPr>
          <p:cNvSpPr txBox="1">
            <a:spLocks/>
          </p:cNvSpPr>
          <p:nvPr/>
        </p:nvSpPr>
        <p:spPr>
          <a:xfrm>
            <a:off x="3165352" y="3687870"/>
            <a:ext cx="3387453" cy="71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bitte regelmäßig nach neuen Infos schauen</a:t>
            </a:r>
          </a:p>
        </p:txBody>
      </p:sp>
      <p:pic>
        <p:nvPicPr>
          <p:cNvPr id="11" name="Grafik 10" descr="900+ Word Info Clipart | Lizenzfrei - GoGraph">
            <a:extLst>
              <a:ext uri="{FF2B5EF4-FFF2-40B4-BE49-F238E27FC236}">
                <a16:creationId xmlns:a16="http://schemas.microsoft.com/office/drawing/2014/main" id="{FF560C06-57CA-5448-8935-B3D10FB61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4"/>
          <a:stretch/>
        </p:blipFill>
        <p:spPr bwMode="auto">
          <a:xfrm>
            <a:off x="5670220" y="4412148"/>
            <a:ext cx="1495635" cy="1407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Ein Bild, das Muster, Pixel, Kreuzworträtsel enthält.&#10;&#10;Automatisch generierte Beschreibung">
            <a:extLst>
              <a:ext uri="{FF2B5EF4-FFF2-40B4-BE49-F238E27FC236}">
                <a16:creationId xmlns:a16="http://schemas.microsoft.com/office/drawing/2014/main" id="{47B41118-9539-218D-1A61-84A31B516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48" y="4531373"/>
            <a:ext cx="1429924" cy="14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6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289110"/>
            <a:ext cx="4402016" cy="935299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Allgemeine </a:t>
            </a:r>
            <a:r>
              <a:rPr lang="de-DE" dirty="0" err="1">
                <a:solidFill>
                  <a:srgbClr val="000000"/>
                </a:solidFill>
              </a:rPr>
              <a:t>Orga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497" y="1224408"/>
            <a:ext cx="4625192" cy="4668391"/>
          </a:xfrm>
        </p:spPr>
        <p:txBody>
          <a:bodyPr>
            <a:normAutofit/>
          </a:bodyPr>
          <a:lstStyle/>
          <a:p>
            <a:r>
              <a:rPr lang="de-DE" dirty="0"/>
              <a:t>Elternabend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Kopiergeld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Stufengeld</a:t>
            </a:r>
          </a:p>
          <a:p>
            <a:endParaRPr lang="de-DE" dirty="0"/>
          </a:p>
          <a:p>
            <a:r>
              <a:rPr lang="de-DE" dirty="0"/>
              <a:t>Projektwoche</a:t>
            </a:r>
          </a:p>
          <a:p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DB476A4-2D6B-F54A-8311-CD3F62AF8D6A}"/>
              </a:ext>
            </a:extLst>
          </p:cNvPr>
          <p:cNvSpPr txBox="1">
            <a:spLocks/>
          </p:cNvSpPr>
          <p:nvPr/>
        </p:nvSpPr>
        <p:spPr>
          <a:xfrm>
            <a:off x="3605081" y="4138185"/>
            <a:ext cx="3624548" cy="1560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Projekttage und Sommerfest:</a:t>
            </a:r>
          </a:p>
          <a:p>
            <a:pPr lvl="1"/>
            <a:r>
              <a:rPr lang="de-DE" dirty="0"/>
              <a:t>15.08. bis 17.08.: Projekttage</a:t>
            </a:r>
          </a:p>
          <a:p>
            <a:pPr lvl="1"/>
            <a:r>
              <a:rPr lang="de-DE" dirty="0"/>
              <a:t>18.08.: Sommerfest (12:00 bis 15:00 Uhr)</a:t>
            </a:r>
          </a:p>
          <a:p>
            <a:pPr marL="0" indent="0">
              <a:buFont typeface="Wingdings 3" charset="2"/>
              <a:buNone/>
            </a:pP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9755599-FA34-8649-A3B4-7C5A1D583A33}"/>
              </a:ext>
            </a:extLst>
          </p:cNvPr>
          <p:cNvSpPr txBox="1">
            <a:spLocks/>
          </p:cNvSpPr>
          <p:nvPr/>
        </p:nvSpPr>
        <p:spPr>
          <a:xfrm>
            <a:off x="3605081" y="1234558"/>
            <a:ext cx="3624548" cy="3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Mo 21.08. um 18:30 Uhr </a:t>
            </a:r>
            <a:endParaRPr lang="de-DE" dirty="0"/>
          </a:p>
          <a:p>
            <a:pPr marL="0" indent="0">
              <a:buFont typeface="Wingdings 3" charset="2"/>
              <a:buNone/>
            </a:pP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A0D6390-5862-EF4F-823B-51C8ED23391C}"/>
              </a:ext>
            </a:extLst>
          </p:cNvPr>
          <p:cNvSpPr txBox="1">
            <a:spLocks/>
          </p:cNvSpPr>
          <p:nvPr/>
        </p:nvSpPr>
        <p:spPr>
          <a:xfrm>
            <a:off x="3605081" y="3258945"/>
            <a:ext cx="3624548" cy="3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15,00 € pro Halbjahr</a:t>
            </a:r>
            <a:endParaRPr lang="de-DE" dirty="0"/>
          </a:p>
          <a:p>
            <a:pPr marL="0" indent="0">
              <a:buFont typeface="Wingdings 3" charset="2"/>
              <a:buNone/>
            </a:pP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C1AFE6C-930B-2745-AD54-98C3371CDC88}"/>
              </a:ext>
            </a:extLst>
          </p:cNvPr>
          <p:cNvSpPr txBox="1">
            <a:spLocks/>
          </p:cNvSpPr>
          <p:nvPr/>
        </p:nvSpPr>
        <p:spPr>
          <a:xfrm>
            <a:off x="3605081" y="2018923"/>
            <a:ext cx="3800654" cy="795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15,00 € pro Schuljahr (verpflichtend)</a:t>
            </a:r>
          </a:p>
          <a:p>
            <a:r>
              <a:rPr lang="de-DE" sz="1600" dirty="0"/>
              <a:t>12,00 € Toilettengeld (optional)</a:t>
            </a:r>
            <a:endParaRPr lang="de-DE" dirty="0"/>
          </a:p>
          <a:p>
            <a:pPr marL="0" indent="0">
              <a:buFont typeface="Wingdings 3" charset="2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34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100" y="323088"/>
            <a:ext cx="3814260" cy="1174242"/>
          </a:xfrm>
        </p:spPr>
        <p:txBody>
          <a:bodyPr>
            <a:normAutofit fontScale="90000"/>
          </a:bodyPr>
          <a:lstStyle/>
          <a:p>
            <a:r>
              <a:rPr lang="de-DE" dirty="0" err="1">
                <a:solidFill>
                  <a:srgbClr val="000000"/>
                </a:solidFill>
              </a:rPr>
              <a:t>Leistungsbewer-tung</a:t>
            </a:r>
            <a:r>
              <a:rPr lang="de-DE" dirty="0">
                <a:solidFill>
                  <a:srgbClr val="000000"/>
                </a:solidFill>
              </a:rPr>
              <a:t> in der Q-Phase</a:t>
            </a:r>
          </a:p>
        </p:txBody>
      </p:sp>
      <p:pic>
        <p:nvPicPr>
          <p:cNvPr id="4" name="Grafik 3" descr="Ein Bild, das Text, Quittung, Zahl, Screenshot enthält.&#10;&#10;Automatisch generierte Beschreibung">
            <a:extLst>
              <a:ext uri="{FF2B5EF4-FFF2-40B4-BE49-F238E27FC236}">
                <a16:creationId xmlns:a16="http://schemas.microsoft.com/office/drawing/2014/main" id="{921CE788-8A6F-BC48-9CAF-3F1271747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323088"/>
            <a:ext cx="3622507" cy="638251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440986-7739-5643-B195-20B1EC6D74A1}"/>
              </a:ext>
            </a:extLst>
          </p:cNvPr>
          <p:cNvSpPr txBox="1">
            <a:spLocks/>
          </p:cNvSpPr>
          <p:nvPr/>
        </p:nvSpPr>
        <p:spPr>
          <a:xfrm>
            <a:off x="610517" y="2027241"/>
            <a:ext cx="3011425" cy="22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der Q-Phase werden die Noten in Punkte umgerechnet</a:t>
            </a:r>
          </a:p>
          <a:p>
            <a:endParaRPr lang="de-DE" dirty="0"/>
          </a:p>
          <a:p>
            <a:r>
              <a:rPr lang="de-DE" dirty="0"/>
              <a:t>Ab jetzt werden Punkte „gesammelt“</a:t>
            </a:r>
          </a:p>
          <a:p>
            <a:endParaRPr lang="de-DE" dirty="0"/>
          </a:p>
          <a:p>
            <a:pPr marL="0" indent="0">
              <a:buFont typeface="Wingdings 3" charset="2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18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100" y="323088"/>
            <a:ext cx="6797490" cy="728472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0000"/>
                </a:solidFill>
              </a:rPr>
              <a:t>Leistungsbewertung in der Q-Phase</a:t>
            </a:r>
          </a:p>
        </p:txBody>
      </p:sp>
      <p:pic>
        <p:nvPicPr>
          <p:cNvPr id="6" name="Inhaltsplatzhalter 7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ACCBDA29-6713-7A47-AF01-FD8B0946B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5" y="1577368"/>
            <a:ext cx="6141240" cy="4476849"/>
          </a:xfrm>
        </p:spPr>
      </p:pic>
    </p:spTree>
    <p:extLst>
      <p:ext uri="{BB962C8B-B14F-4D97-AF65-F5344CB8AC3E}">
        <p14:creationId xmlns:p14="http://schemas.microsoft.com/office/powerpoint/2010/main" val="397733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505694"/>
            <a:ext cx="7024744" cy="738315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0000"/>
                </a:solidFill>
              </a:rPr>
              <a:t>Zusammensetzung der Abiturnote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5F7EA8E-3DC0-3946-96EA-39ECF1017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460371"/>
              </p:ext>
            </p:extLst>
          </p:nvPr>
        </p:nvGraphicFramePr>
        <p:xfrm>
          <a:off x="963358" y="939831"/>
          <a:ext cx="5754960" cy="323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8A52B8C-1A12-7745-A1FB-50F90C46F523}"/>
              </a:ext>
            </a:extLst>
          </p:cNvPr>
          <p:cNvSpPr txBox="1">
            <a:spLocks/>
          </p:cNvSpPr>
          <p:nvPr/>
        </p:nvSpPr>
        <p:spPr>
          <a:xfrm>
            <a:off x="609599" y="4945231"/>
            <a:ext cx="6108719" cy="838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Q-Phase (Q1 und Q2) entscheidet maßgeblich über den späteren Abiturdurchschnitt!</a:t>
            </a:r>
          </a:p>
          <a:p>
            <a:pPr marL="0" indent="0">
              <a:buFont typeface="Wingdings 3" charset="2"/>
              <a:buNone/>
            </a:pPr>
            <a:endParaRPr lang="de-DE" dirty="0"/>
          </a:p>
        </p:txBody>
      </p:sp>
      <p:pic>
        <p:nvPicPr>
          <p:cNvPr id="6" name="Picture 2" descr="Illustration Von Einem Ausrufezeichen-symbol Auf Weißem Hintergrund  Lizenzfrei Nutzbare SVG, Vektorgrafiken, Clip Arts, Illustrationen. Image  17148210.">
            <a:extLst>
              <a:ext uri="{FF2B5EF4-FFF2-40B4-BE49-F238E27FC236}">
                <a16:creationId xmlns:a16="http://schemas.microsoft.com/office/drawing/2014/main" id="{75BFFD3E-26BA-2745-8774-25F2462E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294">
            <a:off x="6582834" y="4787682"/>
            <a:ext cx="649633" cy="13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06" y="417195"/>
            <a:ext cx="2849525" cy="195042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Zusammen-setzung der Abiturnote</a:t>
            </a:r>
          </a:p>
        </p:txBody>
      </p:sp>
      <p:pic>
        <p:nvPicPr>
          <p:cNvPr id="5" name="Grafik 4" descr="Ein Bild, das Text, Screenshot, Schrift, parallel enthält.&#10;&#10;Automatisch generierte Beschreibung">
            <a:extLst>
              <a:ext uri="{FF2B5EF4-FFF2-40B4-BE49-F238E27FC236}">
                <a16:creationId xmlns:a16="http://schemas.microsoft.com/office/drawing/2014/main" id="{97008BE7-9236-5448-A804-BA902B058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31" y="417195"/>
            <a:ext cx="5069724" cy="602361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7F5BC25-B7DA-6C43-8291-5B2F8E5A7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76" y="3347540"/>
            <a:ext cx="2448384" cy="1288256"/>
          </a:xfrm>
        </p:spPr>
        <p:txBody>
          <a:bodyPr>
            <a:normAutofit/>
          </a:bodyPr>
          <a:lstStyle/>
          <a:p>
            <a:r>
              <a:rPr lang="de-DE" dirty="0"/>
              <a:t>mit Null Punkten abgeschlossene Kurse gelten als nicht belegt!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91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738" y="816637"/>
            <a:ext cx="6188918" cy="93529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0000"/>
                </a:solidFill>
              </a:rPr>
              <a:t>Was passiert, wenn ich ein oder mehrere Defizite habe?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99" y="2540836"/>
            <a:ext cx="6347714" cy="2710174"/>
          </a:xfrm>
        </p:spPr>
        <p:txBody>
          <a:bodyPr>
            <a:normAutofit/>
          </a:bodyPr>
          <a:lstStyle/>
          <a:p>
            <a:r>
              <a:rPr lang="de-DE" dirty="0"/>
              <a:t>Grundsätzlich zählt eine Leistung als Defizit, wenn in dem Fach 4 Punkte (4–) oder weniger erreicht sind</a:t>
            </a:r>
          </a:p>
          <a:p>
            <a:r>
              <a:rPr lang="de-DE" dirty="0"/>
              <a:t>Insgesamt dürfen (abhängig von der Fächerwahl) maximal 8 Kurse mit einem Defizit abgeschlossen werden</a:t>
            </a:r>
          </a:p>
          <a:p>
            <a:r>
              <a:rPr lang="de-DE" dirty="0"/>
              <a:t>Davon dürfen maximal 3 Defizite in einem LK–Fach vorliegen </a:t>
            </a:r>
          </a:p>
        </p:txBody>
      </p:sp>
    </p:spTree>
    <p:extLst>
      <p:ext uri="{BB962C8B-B14F-4D97-AF65-F5344CB8AC3E}">
        <p14:creationId xmlns:p14="http://schemas.microsoft.com/office/powerpoint/2010/main" val="24156764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{6983E42A-9A45-7343-ACFC-3BA8ACE9DDBE}tf10001060</Template>
  <TotalTime>0</TotalTime>
  <Words>594</Words>
  <Application>Microsoft Macintosh PowerPoint</Application>
  <PresentationFormat>Bildschirmpräsentation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Facette</vt:lpstr>
      <vt:lpstr>Die Qualifikationsphase Q1 und Q2</vt:lpstr>
      <vt:lpstr>Tagesordnung</vt:lpstr>
      <vt:lpstr>Allgemeine Orga</vt:lpstr>
      <vt:lpstr>Allgemeine Orga</vt:lpstr>
      <vt:lpstr>Leistungsbewer-tung in der Q-Phase</vt:lpstr>
      <vt:lpstr>Leistungsbewertung in der Q-Phase</vt:lpstr>
      <vt:lpstr>Zusammensetzung der Abiturnote</vt:lpstr>
      <vt:lpstr>Zusammen-setzung der Abiturnote</vt:lpstr>
      <vt:lpstr>Was passiert, wenn ich ein oder mehrere Defizite habe? </vt:lpstr>
      <vt:lpstr>Der Weg zum Abitur: Ein Erklärvideo</vt:lpstr>
      <vt:lpstr>Wichtigste Änderungen in der  Q-Phase</vt:lpstr>
      <vt:lpstr>Entschuldigungsverfahren</vt:lpstr>
      <vt:lpstr>Verhalten – Feueralarm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Jahrgangs-pflegschaft der Q1</dc:title>
  <dc:creator>Nadine Kreutzer</dc:creator>
  <cp:lastModifiedBy>Friederike Hasenkamp</cp:lastModifiedBy>
  <cp:revision>71</cp:revision>
  <dcterms:created xsi:type="dcterms:W3CDTF">2021-08-28T11:37:14Z</dcterms:created>
  <dcterms:modified xsi:type="dcterms:W3CDTF">2023-08-06T09:03:29Z</dcterms:modified>
</cp:coreProperties>
</file>